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29" autoAdjust="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441EFC1-0064-4C6C-B9D7-B8686A139629}" type="datetimeFigureOut">
              <a:rPr lang="en-US" smtClean="0"/>
              <a:pPr/>
              <a:t>4/17/2020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A735D9D-B267-41CC-90EA-EB86728AF64D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id.wikipedia.org/wiki/Usah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d.wikipedia.org/wiki/Joule" TargetMode="External"/><Relationship Id="rId2" Type="http://schemas.openxmlformats.org/officeDocument/2006/relationships/hyperlink" Target="https://id.wikipedia.org/wiki/Energi_potensia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d.wikipedia.org/wiki/Muatan_listrik" TargetMode="External"/><Relationship Id="rId4" Type="http://schemas.openxmlformats.org/officeDocument/2006/relationships/hyperlink" Target="https://id.wikipedia.org/wiki/Gaya_Coulomb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267200"/>
            <a:ext cx="6400800" cy="1752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Berlin Sans FB Demi" pitchFamily="34" charset="0"/>
              </a:rPr>
              <a:t>OLEH</a:t>
            </a:r>
          </a:p>
          <a:p>
            <a:r>
              <a:rPr lang="en-US" dirty="0" smtClean="0">
                <a:solidFill>
                  <a:schemeClr val="tx1"/>
                </a:solidFill>
                <a:latin typeface="Berlin Sans FB Demi" pitchFamily="34" charset="0"/>
              </a:rPr>
              <a:t>ARINDA AYU </a:t>
            </a:r>
            <a:r>
              <a:rPr lang="en-US" dirty="0" err="1" smtClean="0">
                <a:solidFill>
                  <a:schemeClr val="tx1"/>
                </a:solidFill>
                <a:latin typeface="Berlin Sans FB Demi" pitchFamily="34" charset="0"/>
              </a:rPr>
              <a:t>WANDARI,S.Pd</a:t>
            </a:r>
            <a:endParaRPr lang="en-US" dirty="0">
              <a:solidFill>
                <a:schemeClr val="tx1"/>
              </a:solidFill>
              <a:latin typeface="Berlin Sans FB Demi" pitchFamily="34" charset="0"/>
            </a:endParaRPr>
          </a:p>
        </p:txBody>
      </p:sp>
      <p:pic>
        <p:nvPicPr>
          <p:cNvPr id="4" name="Picture 3" descr="downloa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350" y="1095375"/>
            <a:ext cx="6756250" cy="30194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/>
              <a:t>PENGERTIAN LISTRIK STATIS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Listrik</a:t>
            </a:r>
            <a:r>
              <a:rPr lang="en-US" b="1" dirty="0" smtClean="0"/>
              <a:t> </a:t>
            </a:r>
            <a:r>
              <a:rPr lang="en-US" b="1" dirty="0" err="1"/>
              <a:t>statis</a:t>
            </a:r>
            <a:r>
              <a:rPr lang="en-US" b="1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kumpulan</a:t>
            </a:r>
            <a:r>
              <a:rPr lang="en-US" dirty="0"/>
              <a:t>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/>
              <a:t>tertentu</a:t>
            </a:r>
            <a:r>
              <a:rPr lang="en-US" dirty="0"/>
              <a:t> yang </a:t>
            </a:r>
            <a:r>
              <a:rPr lang="en-US" dirty="0" err="1"/>
              <a:t>tetap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statis</a:t>
            </a:r>
            <a:r>
              <a:rPr lang="en-US" dirty="0"/>
              <a:t>, </a:t>
            </a:r>
            <a:r>
              <a:rPr lang="en-US" dirty="0" err="1"/>
              <a:t>ketidakseimbangan</a:t>
            </a:r>
            <a:r>
              <a:rPr lang="en-US" dirty="0"/>
              <a:t>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953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Muatan</a:t>
            </a:r>
            <a:r>
              <a:rPr lang="en-US" b="1" dirty="0" smtClean="0"/>
              <a:t> </a:t>
            </a:r>
            <a:r>
              <a:rPr lang="en-US" b="1" dirty="0" err="1"/>
              <a:t>listrik</a:t>
            </a:r>
            <a:r>
              <a:rPr lang="en-US" b="1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tetap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</a:t>
            </a:r>
            <a:r>
              <a:rPr lang="en-US" dirty="0" err="1"/>
              <a:t>kehilangan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melepaskan</a:t>
            </a:r>
            <a:r>
              <a:rPr lang="en-US" dirty="0"/>
              <a:t>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. </a:t>
            </a:r>
            <a:r>
              <a:rPr lang="en-US" b="1" dirty="0" err="1"/>
              <a:t>Muatan</a:t>
            </a:r>
            <a:r>
              <a:rPr lang="en-US" b="1" dirty="0"/>
              <a:t> </a:t>
            </a:r>
            <a:r>
              <a:rPr lang="en-US" b="1" dirty="0" err="1"/>
              <a:t>listrik</a:t>
            </a:r>
            <a:r>
              <a:rPr lang="en-US" b="1" dirty="0"/>
              <a:t>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perpindahan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lain</a:t>
            </a:r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228600" y="685800"/>
            <a:ext cx="3962400" cy="51816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b="1" dirty="0" err="1" smtClean="0"/>
              <a:t>Listrik</a:t>
            </a:r>
            <a:r>
              <a:rPr lang="en-US" b="1" dirty="0" smtClean="0"/>
              <a:t> </a:t>
            </a:r>
            <a:r>
              <a:rPr lang="en-US" b="1" dirty="0" err="1"/>
              <a:t>statis</a:t>
            </a:r>
            <a:r>
              <a:rPr lang="en-US" b="1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benda-benda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aliran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berpautan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lain </a:t>
            </a:r>
            <a:r>
              <a:rPr lang="en-US" dirty="0" err="1"/>
              <a:t>benda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menghasilkan</a:t>
            </a:r>
            <a:r>
              <a:rPr lang="en-US" dirty="0"/>
              <a:t> proton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elemen</a:t>
            </a:r>
            <a:r>
              <a:rPr lang="en-US" dirty="0"/>
              <a:t> </a:t>
            </a:r>
            <a:r>
              <a:rPr lang="en-US" dirty="0" err="1"/>
              <a:t>pembangkit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43400" y="609600"/>
            <a:ext cx="4572000" cy="55165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/>
              <a:t>statis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ditimbulkan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.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</a:t>
            </a:r>
            <a:r>
              <a:rPr lang="en-US" dirty="0" err="1"/>
              <a:t>timbul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perpindahan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lain. </a:t>
            </a:r>
            <a:r>
              <a:rPr lang="en-US" dirty="0" err="1"/>
              <a:t>Terdapat</a:t>
            </a:r>
            <a:r>
              <a:rPr lang="en-US" dirty="0"/>
              <a:t> 2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/>
              <a:t>positif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muatan</a:t>
            </a:r>
            <a:r>
              <a:rPr lang="en-US" dirty="0"/>
              <a:t> </a:t>
            </a:r>
            <a:r>
              <a:rPr lang="en-US" dirty="0" err="1"/>
              <a:t>negatif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>
                <a:latin typeface="Algerian" pitchFamily="82" charset="0"/>
              </a:rPr>
              <a:t>Contoh</a:t>
            </a:r>
            <a:r>
              <a:rPr lang="en-US" dirty="0">
                <a:latin typeface="Algerian" pitchFamily="82" charset="0"/>
              </a:rPr>
              <a:t> </a:t>
            </a:r>
            <a:r>
              <a:rPr lang="en-US" dirty="0" err="1">
                <a:latin typeface="Algerian" pitchFamily="82" charset="0"/>
              </a:rPr>
              <a:t>Listrik</a:t>
            </a:r>
            <a:r>
              <a:rPr lang="en-US" dirty="0">
                <a:latin typeface="Algerian" pitchFamily="82" charset="0"/>
              </a:rPr>
              <a:t> </a:t>
            </a:r>
            <a:r>
              <a:rPr lang="en-US" dirty="0" err="1">
                <a:latin typeface="Algerian" pitchFamily="82" charset="0"/>
              </a:rPr>
              <a:t>Statis</a:t>
            </a:r>
            <a:r>
              <a:rPr lang="en-US" dirty="0">
                <a:latin typeface="Algerian" pitchFamily="82" charset="0"/>
              </a:rPr>
              <a:t> </a:t>
            </a:r>
            <a:r>
              <a:rPr lang="en-US" dirty="0" err="1">
                <a:latin typeface="Algerian" pitchFamily="82" charset="0"/>
              </a:rPr>
              <a:t>dalam</a:t>
            </a:r>
            <a:r>
              <a:rPr lang="en-US" dirty="0">
                <a:latin typeface="Algerian" pitchFamily="82" charset="0"/>
              </a:rPr>
              <a:t> </a:t>
            </a:r>
            <a:r>
              <a:rPr lang="en-US" dirty="0" err="1">
                <a:latin typeface="Algerian" pitchFamily="82" charset="0"/>
              </a:rPr>
              <a:t>Kehidupan</a:t>
            </a:r>
            <a:r>
              <a:rPr lang="en-US" dirty="0">
                <a:latin typeface="Algerian" pitchFamily="82" charset="0"/>
              </a:rPr>
              <a:t> </a:t>
            </a:r>
            <a:r>
              <a:rPr lang="en-US" dirty="0" err="1">
                <a:latin typeface="Algerian" pitchFamily="82" charset="0"/>
              </a:rPr>
              <a:t>Sehari-hari</a:t>
            </a:r>
            <a:endParaRPr lang="en-US" dirty="0"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dirty="0" err="1">
                <a:latin typeface="Bahnschrift Condensed" pitchFamily="34" charset="0"/>
              </a:rPr>
              <a:t>Penggaris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di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gosok-gosokkan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ke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rambut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kemudian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bisa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mengangkat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potongan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kertas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 smtClean="0">
                <a:latin typeface="Bahnschrift Condensed" pitchFamily="34" charset="0"/>
              </a:rPr>
              <a:t>kecil</a:t>
            </a:r>
            <a:endParaRPr lang="en-US" dirty="0" smtClean="0">
              <a:latin typeface="Bahnschrift Condensed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>
                <a:latin typeface="Bahnschrift Condensed" pitchFamily="34" charset="0"/>
              </a:rPr>
              <a:t>Menggosok</a:t>
            </a:r>
            <a:r>
              <a:rPr lang="en-US" dirty="0" smtClean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balon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dengan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 smtClean="0">
                <a:latin typeface="Bahnschrift Condensed" pitchFamily="34" charset="0"/>
              </a:rPr>
              <a:t>tangan</a:t>
            </a:r>
            <a:endParaRPr lang="en-US" dirty="0" smtClean="0">
              <a:latin typeface="Bahnschrift Condensed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>
                <a:latin typeface="Bahnschrift Condensed" pitchFamily="34" charset="0"/>
              </a:rPr>
              <a:t>Saat</a:t>
            </a:r>
            <a:r>
              <a:rPr lang="en-US" dirty="0" smtClean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menyisir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rambut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terkadang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rambut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akan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terbawa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berdiri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beriringan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dengan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gerakan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sisir</a:t>
            </a:r>
            <a:r>
              <a:rPr lang="en-US" dirty="0">
                <a:latin typeface="Bahnschrift Condensed" pitchFamily="34" charset="0"/>
              </a:rPr>
              <a:t>, </a:t>
            </a:r>
            <a:r>
              <a:rPr lang="en-US" dirty="0" err="1">
                <a:latin typeface="Bahnschrift Condensed" pitchFamily="34" charset="0"/>
              </a:rPr>
              <a:t>karena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ada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interaksi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muatan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antara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sisir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dan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 smtClean="0">
                <a:latin typeface="Bahnschrift Condensed" pitchFamily="34" charset="0"/>
              </a:rPr>
              <a:t>rambut</a:t>
            </a:r>
            <a:endParaRPr lang="en-US" dirty="0" smtClean="0">
              <a:latin typeface="Bahnschrift Condensed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>
                <a:latin typeface="Bahnschrift Condensed" pitchFamily="34" charset="0"/>
              </a:rPr>
              <a:t>Debu</a:t>
            </a:r>
            <a:r>
              <a:rPr lang="en-US" dirty="0" smtClean="0">
                <a:latin typeface="Bahnschrift Condensed" pitchFamily="34" charset="0"/>
              </a:rPr>
              <a:t> </a:t>
            </a:r>
            <a:r>
              <a:rPr lang="en-US" dirty="0">
                <a:latin typeface="Bahnschrift Condensed" pitchFamily="34" charset="0"/>
              </a:rPr>
              <a:t>yang </a:t>
            </a:r>
            <a:r>
              <a:rPr lang="en-US" dirty="0" err="1">
                <a:latin typeface="Bahnschrift Condensed" pitchFamily="34" charset="0"/>
              </a:rPr>
              <a:t>menempel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pada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 smtClean="0">
                <a:latin typeface="Bahnschrift Condensed" pitchFamily="34" charset="0"/>
              </a:rPr>
              <a:t>tv</a:t>
            </a:r>
            <a:endParaRPr lang="en-US" dirty="0" smtClean="0">
              <a:latin typeface="Bahnschrift Condensed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dirty="0" err="1" smtClean="0">
                <a:latin typeface="Bahnschrift Condensed" pitchFamily="34" charset="0"/>
              </a:rPr>
              <a:t>Ketika</a:t>
            </a:r>
            <a:r>
              <a:rPr lang="en-US" dirty="0" smtClean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kulit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kita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berdekatan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dengan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aliran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listrik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maka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bulu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kulit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akan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 smtClean="0">
                <a:latin typeface="Bahnschrift Condensed" pitchFamily="34" charset="0"/>
              </a:rPr>
              <a:t>berdiri</a:t>
            </a:r>
            <a:endParaRPr lang="en-US" dirty="0" smtClean="0">
              <a:latin typeface="Bahnschrift Condensed" pitchFamily="34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smtClean="0">
                <a:latin typeface="Bahnschrift Condensed" pitchFamily="34" charset="0"/>
              </a:rPr>
              <a:t>Plastik </a:t>
            </a:r>
            <a:r>
              <a:rPr lang="en-US" dirty="0" err="1">
                <a:latin typeface="Bahnschrift Condensed" pitchFamily="34" charset="0"/>
              </a:rPr>
              <a:t>penggaris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bermuatan</a:t>
            </a:r>
            <a:r>
              <a:rPr lang="en-US" dirty="0">
                <a:latin typeface="Bahnschrift Condensed" pitchFamily="34" charset="0"/>
              </a:rPr>
              <a:t> negative </a:t>
            </a:r>
            <a:r>
              <a:rPr lang="en-US" dirty="0" err="1">
                <a:latin typeface="Bahnschrift Condensed" pitchFamily="34" charset="0"/>
              </a:rPr>
              <a:t>sedangkan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kain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wol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akan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bermuatan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positif</a:t>
            </a:r>
            <a:r>
              <a:rPr lang="en-US" dirty="0">
                <a:latin typeface="Bahnschrift Condensed" pitchFamily="34" charset="0"/>
              </a:rPr>
              <a:t>, </a:t>
            </a:r>
            <a:r>
              <a:rPr lang="en-US" dirty="0" err="1">
                <a:latin typeface="Bahnschrift Condensed" pitchFamily="34" charset="0"/>
              </a:rPr>
              <a:t>jika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keduanya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di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gesek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maka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akan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menghasilkan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listrik</a:t>
            </a:r>
            <a:r>
              <a:rPr lang="en-US" dirty="0">
                <a:latin typeface="Bahnschrift Condensed" pitchFamily="34" charset="0"/>
              </a:rPr>
              <a:t> </a:t>
            </a:r>
            <a:r>
              <a:rPr lang="en-US" dirty="0" err="1">
                <a:latin typeface="Bahnschrift Condensed" pitchFamily="34" charset="0"/>
              </a:rPr>
              <a:t>statis</a:t>
            </a:r>
            <a:r>
              <a:rPr lang="en-US" dirty="0">
                <a:latin typeface="Bahnschrift Condensed" pitchFamily="34" charset="0"/>
              </a:rPr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553200" cy="487362"/>
          </a:xfrm>
        </p:spPr>
        <p:txBody>
          <a:bodyPr>
            <a:normAutofit fontScale="90000"/>
          </a:bodyPr>
          <a:lstStyle/>
          <a:p>
            <a:pPr algn="just"/>
            <a:r>
              <a:rPr lang="en-US" dirty="0" err="1" smtClean="0"/>
              <a:t>Perhatikan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3276600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b="1" dirty="0" err="1" smtClean="0">
                <a:latin typeface="Arial Narrow" pitchFamily="34" charset="0"/>
              </a:rPr>
              <a:t>Gambar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dia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atas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adalah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gambar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perpindahan</a:t>
            </a:r>
            <a:r>
              <a:rPr lang="en-US" b="1" dirty="0" smtClean="0">
                <a:latin typeface="Arial Narrow" pitchFamily="34" charset="0"/>
              </a:rPr>
              <a:t> electron </a:t>
            </a:r>
            <a:r>
              <a:rPr lang="en-US" b="1" dirty="0" err="1" smtClean="0">
                <a:latin typeface="Arial Narrow" pitchFamily="34" charset="0"/>
              </a:rPr>
              <a:t>dari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benda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satu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ke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benda</a:t>
            </a:r>
            <a:r>
              <a:rPr lang="en-US" b="1" dirty="0" smtClean="0">
                <a:latin typeface="Arial Narrow" pitchFamily="34" charset="0"/>
              </a:rPr>
              <a:t> lain.</a:t>
            </a:r>
          </a:p>
          <a:p>
            <a:pPr algn="just"/>
            <a:r>
              <a:rPr lang="en-US" dirty="0" err="1" smtClean="0">
                <a:latin typeface="Arial Narrow" pitchFamily="34" charset="0"/>
              </a:rPr>
              <a:t>Muatan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listrik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muncul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karena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adanya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perpindahan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elektron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dari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satu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benda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ke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benda</a:t>
            </a:r>
            <a:r>
              <a:rPr lang="en-US" dirty="0" smtClean="0">
                <a:latin typeface="Arial Narrow" pitchFamily="34" charset="0"/>
              </a:rPr>
              <a:t> lain. </a:t>
            </a:r>
            <a:r>
              <a:rPr lang="en-US" dirty="0" err="1" smtClean="0">
                <a:latin typeface="Arial Narrow" pitchFamily="34" charset="0"/>
              </a:rPr>
              <a:t>Terdapat</a:t>
            </a:r>
            <a:r>
              <a:rPr lang="en-US" dirty="0" smtClean="0">
                <a:latin typeface="Arial Narrow" pitchFamily="34" charset="0"/>
              </a:rPr>
              <a:t> 2 </a:t>
            </a:r>
            <a:r>
              <a:rPr lang="en-US" dirty="0" err="1" smtClean="0">
                <a:latin typeface="Arial Narrow" pitchFamily="34" charset="0"/>
              </a:rPr>
              <a:t>muatan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listrik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yaitu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muatan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positif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dan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muatan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negatif</a:t>
            </a:r>
            <a:r>
              <a:rPr lang="en-US" b="1" dirty="0" smtClean="0">
                <a:latin typeface="Arial Narrow" pitchFamily="34" charset="0"/>
              </a:rPr>
              <a:t>, </a:t>
            </a:r>
            <a:r>
              <a:rPr lang="en-US" dirty="0" err="1" smtClean="0">
                <a:latin typeface="Arial Narrow" pitchFamily="34" charset="0"/>
              </a:rPr>
              <a:t>dikatakan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bermuatan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positif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apabila</a:t>
            </a:r>
            <a:r>
              <a:rPr lang="en-US" dirty="0" smtClean="0">
                <a:latin typeface="Arial Narrow" pitchFamily="34" charset="0"/>
              </a:rPr>
              <a:t> proton </a:t>
            </a:r>
            <a:r>
              <a:rPr lang="en-US" dirty="0" err="1" smtClean="0">
                <a:latin typeface="Arial Narrow" pitchFamily="34" charset="0"/>
              </a:rPr>
              <a:t>lebih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banyak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daripada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jumlah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elektron</a:t>
            </a:r>
            <a:r>
              <a:rPr lang="en-US" dirty="0" smtClean="0">
                <a:latin typeface="Arial Narrow" pitchFamily="34" charset="0"/>
              </a:rPr>
              <a:t>, </a:t>
            </a:r>
            <a:r>
              <a:rPr lang="en-US" dirty="0" err="1" smtClean="0">
                <a:latin typeface="Arial Narrow" pitchFamily="34" charset="0"/>
              </a:rPr>
              <a:t>dan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bermuatan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negatif</a:t>
            </a:r>
            <a:r>
              <a:rPr lang="en-US" b="1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apabila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jumlah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elektron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lebih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banyak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daripada</a:t>
            </a:r>
            <a:r>
              <a:rPr lang="en-US" dirty="0" smtClean="0">
                <a:latin typeface="Arial Narrow" pitchFamily="34" charset="0"/>
              </a:rPr>
              <a:t> proton. </a:t>
            </a:r>
            <a:r>
              <a:rPr lang="en-US" dirty="0" err="1" smtClean="0">
                <a:latin typeface="Arial Narrow" pitchFamily="34" charset="0"/>
              </a:rPr>
              <a:t>Sedangkan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benda</a:t>
            </a:r>
            <a:r>
              <a:rPr lang="en-US" dirty="0" smtClean="0">
                <a:latin typeface="Arial Narrow" pitchFamily="34" charset="0"/>
              </a:rPr>
              <a:t> yang </a:t>
            </a:r>
            <a:r>
              <a:rPr lang="en-US" dirty="0" err="1" smtClean="0">
                <a:latin typeface="Arial Narrow" pitchFamily="34" charset="0"/>
              </a:rPr>
              <a:t>tidak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memiliki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muatan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dirty="0" err="1" smtClean="0">
                <a:latin typeface="Arial Narrow" pitchFamily="34" charset="0"/>
              </a:rPr>
              <a:t>disebut</a:t>
            </a:r>
            <a:r>
              <a:rPr lang="en-US" dirty="0" smtClean="0">
                <a:latin typeface="Arial Narrow" pitchFamily="34" charset="0"/>
              </a:rPr>
              <a:t> </a:t>
            </a:r>
            <a:r>
              <a:rPr lang="en-US" b="1" dirty="0" err="1" smtClean="0">
                <a:latin typeface="Arial Narrow" pitchFamily="34" charset="0"/>
              </a:rPr>
              <a:t>netral</a:t>
            </a:r>
            <a:r>
              <a:rPr lang="en-US" dirty="0" smtClean="0">
                <a:latin typeface="Arial Narrow" pitchFamily="34" charset="0"/>
              </a:rPr>
              <a:t>.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1026" name="Picture 2" descr="muatan at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143000"/>
            <a:ext cx="55626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Hukum</a:t>
            </a:r>
            <a:r>
              <a:rPr lang="en-US" b="1" dirty="0" smtClean="0"/>
              <a:t> </a:t>
            </a:r>
            <a:r>
              <a:rPr lang="en-US" b="1" dirty="0" err="1" smtClean="0"/>
              <a:t>Coulumb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285999"/>
          </a:xfrm>
        </p:spPr>
        <p:txBody>
          <a:bodyPr/>
          <a:lstStyle/>
          <a:p>
            <a:pPr algn="just"/>
            <a:r>
              <a:rPr lang="en-US" b="1" dirty="0" err="1" smtClean="0">
                <a:latin typeface="Agency FB" pitchFamily="34" charset="0"/>
              </a:rPr>
              <a:t>Menurut</a:t>
            </a:r>
            <a:r>
              <a:rPr lang="en-US" b="1" dirty="0" smtClean="0">
                <a:latin typeface="Agency FB" pitchFamily="34" charset="0"/>
              </a:rPr>
              <a:t> Coulomb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dua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muatan</a:t>
            </a:r>
            <a:r>
              <a:rPr lang="en-US" dirty="0" smtClean="0">
                <a:latin typeface="Agency FB" pitchFamily="34" charset="0"/>
              </a:rPr>
              <a:t> yang </a:t>
            </a:r>
            <a:r>
              <a:rPr lang="en-US" dirty="0" err="1" smtClean="0">
                <a:latin typeface="Agency FB" pitchFamily="34" charset="0"/>
              </a:rPr>
              <a:t>berdekatan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akan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bekerja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gaya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Tarik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menarik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atau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gaya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tolak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menolak</a:t>
            </a:r>
            <a:r>
              <a:rPr lang="en-US" dirty="0" smtClean="0">
                <a:latin typeface="Agency FB" pitchFamily="34" charset="0"/>
              </a:rPr>
              <a:t>. Gaya </a:t>
            </a:r>
            <a:r>
              <a:rPr lang="en-US" dirty="0" err="1" smtClean="0">
                <a:latin typeface="Agency FB" pitchFamily="34" charset="0"/>
              </a:rPr>
              <a:t>Tarik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menarik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jika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terjadi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muatan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berlainan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jenis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begitu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sebaliknya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jika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sejenis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akan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saling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tolak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menolak</a:t>
            </a:r>
            <a:r>
              <a:rPr lang="en-US" dirty="0" smtClean="0">
                <a:latin typeface="Agency FB" pitchFamily="34" charset="0"/>
              </a:rPr>
              <a:t>.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coulo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810000"/>
            <a:ext cx="3048000" cy="2428875"/>
          </a:xfrm>
          <a:prstGeom prst="rect">
            <a:avLst/>
          </a:prstGeom>
        </p:spPr>
      </p:pic>
      <p:pic>
        <p:nvPicPr>
          <p:cNvPr id="20482" name="Picture 2" descr="https://rumus.co.id/wp-content/uploads/2019/05/Bunyi-Hukum-Coulom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8600" y="3657600"/>
            <a:ext cx="4267200" cy="3009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n-US" sz="3600" dirty="0" smtClean="0">
                <a:latin typeface="Arial Narrow" pitchFamily="34" charset="0"/>
              </a:rPr>
              <a:t/>
            </a:r>
            <a:br>
              <a:rPr lang="en-US" sz="3600" dirty="0" smtClean="0">
                <a:latin typeface="Arial Narrow" pitchFamily="34" charset="0"/>
              </a:rPr>
            </a:br>
            <a:r>
              <a:rPr lang="en-US" sz="5400" b="1" dirty="0" err="1" smtClean="0">
                <a:solidFill>
                  <a:srgbClr val="00B0F0"/>
                </a:solidFill>
                <a:latin typeface="Arial Narrow" pitchFamily="34" charset="0"/>
              </a:rPr>
              <a:t>Rumus</a:t>
            </a:r>
            <a:r>
              <a:rPr lang="en-US" sz="5400" b="1" dirty="0" smtClean="0">
                <a:solidFill>
                  <a:srgbClr val="00B0F0"/>
                </a:solidFill>
                <a:latin typeface="Arial Narrow" pitchFamily="34" charset="0"/>
              </a:rPr>
              <a:t> </a:t>
            </a:r>
            <a:r>
              <a:rPr lang="en-US" sz="5400" b="1" dirty="0" err="1" smtClean="0">
                <a:solidFill>
                  <a:srgbClr val="00B0F0"/>
                </a:solidFill>
                <a:latin typeface="Arial Narrow" pitchFamily="34" charset="0"/>
              </a:rPr>
              <a:t>Hukum</a:t>
            </a:r>
            <a:r>
              <a:rPr lang="en-US" sz="5400" b="1" dirty="0" smtClean="0">
                <a:solidFill>
                  <a:srgbClr val="00B0F0"/>
                </a:solidFill>
                <a:latin typeface="Arial Narrow" pitchFamily="34" charset="0"/>
              </a:rPr>
              <a:t> Coulomb</a:t>
            </a:r>
            <a:br>
              <a:rPr lang="en-US" sz="5400" b="1" dirty="0" smtClean="0">
                <a:solidFill>
                  <a:srgbClr val="00B0F0"/>
                </a:solidFill>
                <a:latin typeface="Arial Narrow" pitchFamily="34" charset="0"/>
              </a:rPr>
            </a:br>
            <a:endParaRPr lang="en-US" sz="5400" dirty="0">
              <a:solidFill>
                <a:srgbClr val="00B0F0"/>
              </a:solidFill>
              <a:latin typeface="Arial Narrow" pitchFamily="34" charset="0"/>
            </a:endParaRPr>
          </a:p>
        </p:txBody>
      </p:sp>
      <p:pic>
        <p:nvPicPr>
          <p:cNvPr id="6" name="Picture 5" descr="Capture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505" y="1709737"/>
            <a:ext cx="8044695" cy="438626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19199"/>
          </a:xfrm>
        </p:spPr>
        <p:txBody>
          <a:bodyPr/>
          <a:lstStyle/>
          <a:p>
            <a:pPr algn="just">
              <a:buNone/>
            </a:pPr>
            <a:r>
              <a:rPr lang="en-US" b="1" dirty="0" smtClean="0"/>
              <a:t>	Medan </a:t>
            </a:r>
            <a:r>
              <a:rPr lang="en-US" b="1" dirty="0" err="1" smtClean="0"/>
              <a:t>Listrik</a:t>
            </a:r>
            <a:r>
              <a:rPr lang="en-US" b="1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efek</a:t>
            </a:r>
            <a:r>
              <a:rPr lang="en-US" dirty="0" smtClean="0"/>
              <a:t> yang </a:t>
            </a:r>
            <a:r>
              <a:rPr lang="en-US" dirty="0" err="1" smtClean="0"/>
              <a:t>ditimbulkan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muatan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8434" name="Picture 2" descr="MEDAN LISTRI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2590800"/>
            <a:ext cx="7010400" cy="3905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3100" dirty="0" err="1" smtClean="0">
                <a:latin typeface="Agency FB" pitchFamily="34" charset="0"/>
              </a:rPr>
              <a:t>Gambar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berikut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ini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menggambarkan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garis-garis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gaya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listrik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di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sekitar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benda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bermuatan</a:t>
            </a:r>
            <a:r>
              <a:rPr lang="en-US" sz="3100" dirty="0" smtClean="0">
                <a:latin typeface="Agency FB" pitchFamily="34" charset="0"/>
              </a:rPr>
              <a:t> </a:t>
            </a:r>
            <a:r>
              <a:rPr lang="en-US" sz="3100" dirty="0" err="1" smtClean="0">
                <a:latin typeface="Agency FB" pitchFamily="34" charset="0"/>
              </a:rPr>
              <a:t>listrik</a:t>
            </a:r>
            <a:endParaRPr lang="en-US" sz="3100" dirty="0">
              <a:latin typeface="Agency FB" pitchFamily="34" charset="0"/>
            </a:endParaRPr>
          </a:p>
        </p:txBody>
      </p:sp>
      <p:pic>
        <p:nvPicPr>
          <p:cNvPr id="4" name="Picture 3" descr="Captur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057400"/>
            <a:ext cx="8458200" cy="23157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Kuat</a:t>
            </a:r>
            <a:r>
              <a:rPr lang="en-US" b="1" dirty="0" smtClean="0">
                <a:solidFill>
                  <a:srgbClr val="FF0000"/>
                </a:solidFill>
              </a:rPr>
              <a:t> Medan </a:t>
            </a:r>
            <a:r>
              <a:rPr lang="en-US" b="1" dirty="0" err="1" smtClean="0">
                <a:solidFill>
                  <a:srgbClr val="FF0000"/>
                </a:solidFill>
              </a:rPr>
              <a:t>Listrik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medan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yang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medan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didefinisikan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per </a:t>
            </a:r>
            <a:r>
              <a:rPr lang="en-US" dirty="0" err="1" smtClean="0"/>
              <a:t>satuan</a:t>
            </a:r>
            <a:r>
              <a:rPr lang="en-US" dirty="0" smtClean="0"/>
              <a:t> </a:t>
            </a:r>
            <a:r>
              <a:rPr lang="en-US" dirty="0" err="1" smtClean="0"/>
              <a:t>muatan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 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medan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dinyatakan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lambang</a:t>
            </a:r>
            <a:r>
              <a:rPr lang="en-US" dirty="0" smtClean="0"/>
              <a:t> E. 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medan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besarnya</a:t>
            </a:r>
            <a:r>
              <a:rPr lang="en-US" dirty="0" smtClean="0"/>
              <a:t> </a:t>
            </a:r>
            <a:r>
              <a:rPr lang="en-US" dirty="0" err="1" smtClean="0"/>
              <a:t>muatan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(</a:t>
            </a:r>
            <a:r>
              <a:rPr lang="en-US" dirty="0" err="1" smtClean="0"/>
              <a:t>muatan</a:t>
            </a:r>
            <a:r>
              <a:rPr lang="en-US" dirty="0" smtClean="0"/>
              <a:t> yang </a:t>
            </a:r>
            <a:r>
              <a:rPr lang="en-US" dirty="0" err="1" smtClean="0"/>
              <a:t>diuji</a:t>
            </a:r>
            <a:r>
              <a:rPr lang="en-US" dirty="0" smtClean="0"/>
              <a:t>).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sv-SE" sz="3600" dirty="0" smtClean="0">
                <a:latin typeface="Arial Narrow" pitchFamily="34" charset="0"/>
              </a:rPr>
              <a:t/>
            </a:r>
            <a:br>
              <a:rPr lang="sv-SE" sz="3600" dirty="0" smtClean="0">
                <a:latin typeface="Arial Narrow" pitchFamily="34" charset="0"/>
              </a:rPr>
            </a:br>
            <a:r>
              <a:rPr lang="sv-SE" sz="3600" dirty="0" smtClean="0">
                <a:latin typeface="Arial Narrow" pitchFamily="34" charset="0"/>
              </a:rPr>
              <a:t/>
            </a:r>
            <a:br>
              <a:rPr lang="sv-SE" sz="3600" dirty="0" smtClean="0">
                <a:latin typeface="Arial Narrow" pitchFamily="34" charset="0"/>
              </a:rPr>
            </a:br>
            <a:r>
              <a:rPr lang="sv-SE" sz="3600" dirty="0" smtClean="0">
                <a:latin typeface="Arial Narrow" pitchFamily="34" charset="0"/>
              </a:rPr>
              <a:t>Secara matematis rumus medan listrik yaitu:</a:t>
            </a:r>
            <a:br>
              <a:rPr lang="sv-SE" sz="3600" dirty="0" smtClean="0">
                <a:latin typeface="Arial Narrow" pitchFamily="34" charset="0"/>
              </a:rPr>
            </a:br>
            <a:r>
              <a:rPr lang="sv-SE" dirty="0" smtClean="0"/>
              <a:t/>
            </a:r>
            <a:br>
              <a:rPr lang="sv-SE" dirty="0" smtClean="0"/>
            </a:br>
            <a:endParaRPr lang="en-US" dirty="0"/>
          </a:p>
        </p:txBody>
      </p:sp>
      <p:pic>
        <p:nvPicPr>
          <p:cNvPr id="4" name="Picture 3" descr="Capture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1447801"/>
            <a:ext cx="44958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apture 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28600"/>
            <a:ext cx="5334000" cy="2819400"/>
          </a:xfrm>
          <a:prstGeom prst="rect">
            <a:avLst/>
          </a:prstGeom>
        </p:spPr>
      </p:pic>
      <p:pic>
        <p:nvPicPr>
          <p:cNvPr id="5" name="Picture 4" descr="Capture 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3352800"/>
            <a:ext cx="6858000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id-ID" dirty="0" smtClean="0"/>
              <a:t>Potensial listrik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err="1" smtClean="0"/>
              <a:t>Potensial</a:t>
            </a:r>
            <a:r>
              <a:rPr lang="en-US" b="1" dirty="0" smtClean="0"/>
              <a:t> </a:t>
            </a:r>
            <a:r>
              <a:rPr lang="en-US" b="1" dirty="0" err="1" smtClean="0"/>
              <a:t>listrik</a:t>
            </a:r>
            <a:r>
              <a:rPr lang="en-US" dirty="0" smtClean="0"/>
              <a:t> 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didefinisikan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 </a:t>
            </a:r>
            <a:r>
              <a:rPr lang="en-US" b="1" dirty="0" err="1" smtClean="0">
                <a:hlinkClick r:id="rId2" tooltip="Usaha"/>
              </a:rPr>
              <a:t>usaha</a:t>
            </a:r>
            <a:r>
              <a:rPr lang="en-US" dirty="0" smtClean="0"/>
              <a:t> yang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memindahkan</a:t>
            </a:r>
            <a:r>
              <a:rPr lang="en-US" dirty="0" smtClean="0"/>
              <a:t> </a:t>
            </a:r>
            <a:r>
              <a:rPr lang="en-US" dirty="0" err="1" smtClean="0"/>
              <a:t>muatan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  <a:r>
              <a:rPr lang="en-US" dirty="0" err="1" smtClean="0"/>
              <a:t>sebesar</a:t>
            </a:r>
            <a:r>
              <a:rPr lang="en-US" dirty="0" smtClean="0"/>
              <a:t> 1 </a:t>
            </a:r>
            <a:r>
              <a:rPr lang="en-US" dirty="0" err="1" smtClean="0"/>
              <a:t>satuan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terhingga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 </a:t>
            </a:r>
            <a:r>
              <a:rPr lang="en-US" dirty="0" err="1" smtClean="0"/>
              <a:t>Potensial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pula </a:t>
            </a:r>
            <a:r>
              <a:rPr lang="en-US" dirty="0" err="1" smtClean="0"/>
              <a:t>diartikan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per </a:t>
            </a:r>
            <a:r>
              <a:rPr lang="en-US" dirty="0" err="1" smtClean="0"/>
              <a:t>satuan</a:t>
            </a:r>
            <a:r>
              <a:rPr lang="en-US" dirty="0" smtClean="0"/>
              <a:t> </a:t>
            </a:r>
            <a:r>
              <a:rPr lang="en-US" dirty="0" err="1" smtClean="0"/>
              <a:t>muatan</a:t>
            </a:r>
            <a:r>
              <a:rPr lang="en-US" dirty="0" smtClean="0"/>
              <a:t> </a:t>
            </a:r>
            <a:r>
              <a:rPr lang="en-US" dirty="0" err="1" smtClean="0"/>
              <a:t>penguji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dirty="0" smtClean="0"/>
              <a:t>Secara matematis, definisi di atas dapat ditulis:</a:t>
            </a:r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endParaRPr lang="en-US" dirty="0" smtClean="0"/>
          </a:p>
          <a:p>
            <a:pPr algn="just">
              <a:buNone/>
            </a:pPr>
            <a:r>
              <a:rPr lang="en-US" dirty="0" smtClean="0"/>
              <a:t>	</a:t>
            </a:r>
            <a:r>
              <a:rPr lang="en-US" dirty="0" err="1" smtClean="0"/>
              <a:t>dengan</a:t>
            </a:r>
            <a:r>
              <a:rPr lang="en-US" dirty="0" smtClean="0"/>
              <a:t> V, U </a:t>
            </a:r>
            <a:r>
              <a:rPr lang="en-US" dirty="0" err="1" smtClean="0"/>
              <a:t>dan</a:t>
            </a:r>
            <a:r>
              <a:rPr lang="en-US" dirty="0" smtClean="0"/>
              <a:t> q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menyatakan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,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muatan</a:t>
            </a:r>
            <a:r>
              <a:rPr lang="en-US" dirty="0" smtClean="0"/>
              <a:t> </a:t>
            </a:r>
            <a:r>
              <a:rPr lang="en-US" dirty="0" err="1" smtClean="0"/>
              <a:t>penguji</a:t>
            </a:r>
            <a:r>
              <a:rPr lang="en-US" dirty="0" smtClean="0"/>
              <a:t>.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definisi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, </a:t>
            </a:r>
            <a:r>
              <a:rPr lang="en-US" dirty="0" err="1" smtClean="0"/>
              <a:t>satuan</a:t>
            </a:r>
            <a:r>
              <a:rPr lang="en-US" dirty="0" smtClean="0"/>
              <a:t> V </a:t>
            </a:r>
            <a:r>
              <a:rPr lang="en-US" dirty="0" err="1" smtClean="0"/>
              <a:t>adalah</a:t>
            </a:r>
            <a:r>
              <a:rPr lang="en-US" dirty="0" smtClean="0"/>
              <a:t> joule/coulomb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volt.</a:t>
            </a:r>
          </a:p>
          <a:p>
            <a:pPr algn="just">
              <a:buNone/>
            </a:pPr>
            <a:endParaRPr lang="en-US" dirty="0"/>
          </a:p>
        </p:txBody>
      </p:sp>
      <p:pic>
        <p:nvPicPr>
          <p:cNvPr id="4" name="Picture 3" descr="Capture 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400" y="2514600"/>
            <a:ext cx="1524000" cy="9048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Energi potensial listrik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Energi</a:t>
            </a:r>
            <a:r>
              <a:rPr lang="en-US" b="1" dirty="0" smtClean="0"/>
              <a:t> </a:t>
            </a:r>
            <a:r>
              <a:rPr lang="en-US" b="1" dirty="0" err="1" smtClean="0"/>
              <a:t>potensial</a:t>
            </a:r>
            <a:r>
              <a:rPr lang="en-US" b="1" dirty="0" smtClean="0"/>
              <a:t> </a:t>
            </a:r>
            <a:r>
              <a:rPr lang="en-US" b="1" dirty="0" err="1" smtClean="0"/>
              <a:t>listrik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 </a:t>
            </a:r>
            <a:r>
              <a:rPr lang="en-US" b="1" dirty="0" err="1" smtClean="0"/>
              <a:t>energi</a:t>
            </a:r>
            <a:r>
              <a:rPr lang="en-US" b="1" dirty="0" smtClean="0"/>
              <a:t> </a:t>
            </a:r>
            <a:r>
              <a:rPr lang="en-US" b="1" dirty="0" err="1" smtClean="0"/>
              <a:t>potensial</a:t>
            </a:r>
            <a:r>
              <a:rPr lang="en-US" b="1" dirty="0" smtClean="0"/>
              <a:t> </a:t>
            </a:r>
            <a:r>
              <a:rPr lang="en-US" b="1" dirty="0" err="1" smtClean="0"/>
              <a:t>elektrostatik</a:t>
            </a:r>
            <a:r>
              <a:rPr lang="en-US" dirty="0" smtClean="0"/>
              <a:t>, </a:t>
            </a:r>
            <a:r>
              <a:rPr lang="en-US" dirty="0" err="1" smtClean="0"/>
              <a:t>adalah</a:t>
            </a:r>
            <a:r>
              <a:rPr lang="en-US" dirty="0" smtClean="0"/>
              <a:t> </a:t>
            </a:r>
            <a:r>
              <a:rPr lang="en-US" dirty="0" err="1" smtClean="0">
                <a:hlinkClick r:id="rId2" tooltip="Energi potensial"/>
              </a:rPr>
              <a:t>energi</a:t>
            </a:r>
            <a:r>
              <a:rPr lang="en-US" dirty="0" smtClean="0">
                <a:hlinkClick r:id="rId2" tooltip="Energi potensial"/>
              </a:rPr>
              <a:t> </a:t>
            </a:r>
            <a:r>
              <a:rPr lang="en-US" dirty="0" err="1" smtClean="0">
                <a:hlinkClick r:id="rId2" tooltip="Energi potensial"/>
              </a:rPr>
              <a:t>potensial</a:t>
            </a:r>
            <a:r>
              <a:rPr lang="en-US" dirty="0" smtClean="0"/>
              <a:t> (</a:t>
            </a:r>
            <a:r>
              <a:rPr lang="en-US" dirty="0" err="1" smtClean="0"/>
              <a:t>diukur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 </a:t>
            </a:r>
            <a:r>
              <a:rPr lang="en-US" dirty="0" smtClean="0">
                <a:hlinkClick r:id="rId3" tooltip="Joule"/>
              </a:rPr>
              <a:t>joule</a:t>
            </a:r>
            <a:r>
              <a:rPr lang="en-US" dirty="0" smtClean="0"/>
              <a:t>) yang </a:t>
            </a:r>
            <a:r>
              <a:rPr lang="en-US" dirty="0" err="1" smtClean="0"/>
              <a:t>dihasilkan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u="sng" dirty="0" err="1" smtClean="0">
                <a:solidFill>
                  <a:srgbClr val="0070C0"/>
                </a:solidFill>
              </a:rPr>
              <a:t>gaya-</a:t>
            </a:r>
            <a:r>
              <a:rPr lang="en-US" u="sng" dirty="0" err="1" smtClean="0">
                <a:solidFill>
                  <a:srgbClr val="0070C0"/>
                </a:solidFill>
                <a:hlinkClick r:id="rId4" tooltip="Gaya Coulomb"/>
              </a:rPr>
              <a:t>gaya</a:t>
            </a:r>
            <a:r>
              <a:rPr lang="en-US" u="sng" dirty="0" smtClean="0">
                <a:solidFill>
                  <a:srgbClr val="0070C0"/>
                </a:solidFill>
                <a:hlinkClick r:id="rId4" tooltip="Gaya Coulomb"/>
              </a:rPr>
              <a:t> </a:t>
            </a:r>
            <a:r>
              <a:rPr lang="en-US" dirty="0" smtClean="0">
                <a:hlinkClick r:id="rId4" tooltip="Gaya Coulomb"/>
              </a:rPr>
              <a:t>Coulomb</a:t>
            </a:r>
            <a:r>
              <a:rPr lang="en-US" dirty="0" smtClean="0"/>
              <a:t> </a:t>
            </a:r>
            <a:r>
              <a:rPr lang="en-US" dirty="0" err="1" smtClean="0"/>
              <a:t>konservatif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diasosiasikan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 </a:t>
            </a:r>
            <a:r>
              <a:rPr lang="en-US" dirty="0" err="1" smtClean="0">
                <a:hlinkClick r:id="rId5" tooltip="Muatan listrik"/>
              </a:rPr>
              <a:t>muatan-muatan</a:t>
            </a:r>
            <a:r>
              <a:rPr lang="en-US" dirty="0" smtClean="0"/>
              <a:t> </a:t>
            </a:r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yang </a:t>
            </a:r>
            <a:r>
              <a:rPr lang="en-US" dirty="0" err="1" smtClean="0"/>
              <a:t>didefinisikan</a:t>
            </a:r>
            <a:r>
              <a:rPr lang="en-US" dirty="0" smtClean="0"/>
              <a:t>. </a:t>
            </a:r>
            <a:r>
              <a:rPr lang="en-US" dirty="0" err="1" smtClean="0"/>
              <a:t>Suatu</a:t>
            </a:r>
            <a:r>
              <a:rPr lang="en-US" dirty="0" smtClean="0"/>
              <a:t> </a:t>
            </a:r>
            <a:r>
              <a:rPr lang="en-US" i="1" dirty="0" err="1" smtClean="0"/>
              <a:t>objek</a:t>
            </a:r>
            <a:r>
              <a:rPr lang="en-US" dirty="0" smtClean="0"/>
              <a:t> 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potensial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: </a:t>
            </a:r>
            <a:r>
              <a:rPr lang="en-US" dirty="0" err="1" smtClean="0"/>
              <a:t>muatan</a:t>
            </a:r>
            <a:r>
              <a:rPr lang="en-US" dirty="0" smtClean="0"/>
              <a:t> </a:t>
            </a:r>
            <a:r>
              <a:rPr lang="en-US" dirty="0" err="1" smtClean="0"/>
              <a:t>listriknya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relatifnya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 </a:t>
            </a:r>
            <a:r>
              <a:rPr lang="en-US" i="1" dirty="0" err="1" smtClean="0"/>
              <a:t>objek</a:t>
            </a:r>
            <a:r>
              <a:rPr lang="en-US" dirty="0" smtClean="0"/>
              <a:t> </a:t>
            </a:r>
            <a:r>
              <a:rPr lang="en-US" dirty="0" err="1" smtClean="0"/>
              <a:t>bermuatan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362200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en-US" sz="5400" dirty="0" err="1" smtClean="0">
                <a:solidFill>
                  <a:srgbClr val="0070C0"/>
                </a:solidFill>
                <a:latin typeface="Engravers MT" pitchFamily="18" charset="0"/>
              </a:rPr>
              <a:t>terimakasih</a:t>
            </a:r>
            <a:endParaRPr lang="en-US" sz="5400" dirty="0">
              <a:solidFill>
                <a:srgbClr val="0070C0"/>
              </a:solidFill>
              <a:latin typeface="Engravers MT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81</TotalTime>
  <Words>164</Words>
  <Application>Microsoft Office PowerPoint</Application>
  <PresentationFormat>On-screen Show (4:3)</PresentationFormat>
  <Paragraphs>35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Slide 1</vt:lpstr>
      <vt:lpstr>PENGERTIAN LISTRIK STATIS</vt:lpstr>
      <vt:lpstr>Slide 3</vt:lpstr>
      <vt:lpstr>Contoh Listrik Statis dalam Kehidupan Sehari-hari</vt:lpstr>
      <vt:lpstr>Perhatikan gambar berikut ini:</vt:lpstr>
      <vt:lpstr>Hukum Coulumb</vt:lpstr>
      <vt:lpstr> Rumus Hukum Coulomb </vt:lpstr>
      <vt:lpstr>Slide 8</vt:lpstr>
      <vt:lpstr>Gambar berikut ini menggambarkan garis-garis gaya listrik di sekitar benda bermuatan listrik</vt:lpstr>
      <vt:lpstr>Kuat Medan Listrik</vt:lpstr>
      <vt:lpstr>  Secara matematis rumus medan listrik yaitu:  </vt:lpstr>
      <vt:lpstr>Slide 12</vt:lpstr>
      <vt:lpstr>Potensial listrik</vt:lpstr>
      <vt:lpstr>Slide 14</vt:lpstr>
      <vt:lpstr>Energi potensial listrik</vt:lpstr>
      <vt:lpstr>terimakasih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SMK ASSIDDIQY</dc:creator>
  <cp:lastModifiedBy>SMK ASSIDDIQY</cp:lastModifiedBy>
  <cp:revision>10</cp:revision>
  <dcterms:created xsi:type="dcterms:W3CDTF">2020-04-17T04:13:28Z</dcterms:created>
  <dcterms:modified xsi:type="dcterms:W3CDTF">2020-04-17T17:29:33Z</dcterms:modified>
</cp:coreProperties>
</file>